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3" r:id="rId3"/>
    <p:sldId id="371" r:id="rId4"/>
    <p:sldId id="365" r:id="rId5"/>
    <p:sldId id="366" r:id="rId6"/>
    <p:sldId id="367" r:id="rId7"/>
    <p:sldId id="363" r:id="rId8"/>
    <p:sldId id="372" r:id="rId9"/>
    <p:sldId id="3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6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02075" y="-87382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1144955"/>
            <a:ext cx="441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НАУКА – ДВИЖУЩИЕ СИЛЫ РАЗВИТИЯ ОБЩЕСТВА И ГОСУДАРСТВА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август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2458" y="771550"/>
            <a:ext cx="440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182C7F"/>
                </a:solidFill>
              </a:rPr>
              <a:t>Человеческий </a:t>
            </a:r>
            <a:r>
              <a:rPr lang="ru-RU" sz="2400" b="1" i="1" dirty="0">
                <a:solidFill>
                  <a:srgbClr val="182C7F"/>
                </a:solidFill>
              </a:rPr>
              <a:t>капитал является для нас самой высокой ценностью. Ибо это инвестиции в будущее», «человеческий капитал – это главный ресурс страны, на развитие которого мы всегда найдем средства</a:t>
            </a:r>
            <a:endParaRPr lang="ru-RU" sz="2400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202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9236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459" y="3921318"/>
            <a:ext cx="45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 smtClean="0">
                <a:solidFill>
                  <a:srgbClr val="182C7F"/>
                </a:solidFill>
              </a:rPr>
              <a:t>А.Г.Лукашенко</a:t>
            </a:r>
            <a:r>
              <a:rPr lang="ru-RU" sz="1400" i="1" dirty="0" smtClean="0">
                <a:solidFill>
                  <a:srgbClr val="182C7F"/>
                </a:solidFill>
              </a:rPr>
              <a:t> </a:t>
            </a:r>
            <a:br>
              <a:rPr lang="ru-RU" sz="1400" i="1" dirty="0" smtClean="0">
                <a:solidFill>
                  <a:srgbClr val="182C7F"/>
                </a:solidFill>
              </a:rPr>
            </a:br>
            <a:endParaRPr lang="ru-RU" sz="1400" i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00600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ОБРАЗОВАНИЯ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03598"/>
            <a:ext cx="44644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Дошкольное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среднее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 специальное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Научно-ориентированное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детей и 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одаренных детей и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взрослых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84731"/>
            <a:ext cx="59766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учреждений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000 000+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обучающихся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работников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(включая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217 200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педагогов)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3484731"/>
            <a:ext cx="5253028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1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2025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67928" y="690422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1563638"/>
            <a:ext cx="3223575" cy="1669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>
                <a:solidFill>
                  <a:srgbClr val="182C7F"/>
                </a:solidFill>
              </a:rPr>
              <a:t>48 200</a:t>
            </a:r>
            <a:r>
              <a:rPr lang="ru-RU" sz="3600" dirty="0"/>
              <a:t> </a:t>
            </a:r>
            <a:r>
              <a:rPr lang="ru-RU" dirty="0"/>
              <a:t>первокурсников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>
                <a:solidFill>
                  <a:srgbClr val="182C7F"/>
                </a:solidFill>
              </a:rPr>
              <a:t>31 </a:t>
            </a:r>
            <a:r>
              <a:rPr lang="ru-RU" sz="3600" b="1" dirty="0">
                <a:solidFill>
                  <a:srgbClr val="182C7F"/>
                </a:solidFill>
              </a:rPr>
              <a:t>800</a:t>
            </a:r>
            <a:r>
              <a:rPr lang="ru-RU" sz="3600" dirty="0"/>
              <a:t> </a:t>
            </a:r>
            <a:r>
              <a:rPr lang="ru-RU" dirty="0"/>
              <a:t>бюджетных мест</a:t>
            </a:r>
            <a:br>
              <a:rPr lang="ru-RU" dirty="0"/>
            </a:br>
            <a:r>
              <a:rPr lang="ru-RU" sz="3600" b="1" dirty="0" smtClean="0">
                <a:solidFill>
                  <a:srgbClr val="182C7F"/>
                </a:solidFill>
              </a:rPr>
              <a:t>16 </a:t>
            </a:r>
            <a:r>
              <a:rPr lang="ru-RU" sz="3600" b="1" dirty="0">
                <a:solidFill>
                  <a:srgbClr val="182C7F"/>
                </a:solidFill>
              </a:rPr>
              <a:t>400</a:t>
            </a:r>
            <a:r>
              <a:rPr lang="ru-RU" sz="3600" dirty="0"/>
              <a:t> </a:t>
            </a:r>
            <a:r>
              <a:rPr lang="ru-RU" dirty="0"/>
              <a:t>платных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5" y="1293888"/>
            <a:ext cx="41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Высшее образование в Беларуси 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834" y="3470686"/>
            <a:ext cx="5615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Ключевые направления </a:t>
            </a:r>
            <a:r>
              <a:rPr lang="ru-RU" b="1" dirty="0" smtClean="0"/>
              <a:t>подготовки</a:t>
            </a:r>
          </a:p>
          <a:p>
            <a:r>
              <a:rPr lang="ru-RU" sz="2800" b="1" dirty="0" smtClean="0"/>
              <a:t>7 </a:t>
            </a:r>
            <a:r>
              <a:rPr lang="ru-RU" sz="2800" b="1" dirty="0"/>
              <a:t>500</a:t>
            </a:r>
            <a:r>
              <a:rPr lang="ru-RU" sz="1600" dirty="0"/>
              <a:t> будущих инженеров</a:t>
            </a:r>
            <a:br>
              <a:rPr lang="ru-RU" sz="1600" dirty="0"/>
            </a:br>
            <a:r>
              <a:rPr lang="ru-RU" sz="2800" b="1" dirty="0" smtClean="0"/>
              <a:t>3 </a:t>
            </a:r>
            <a:r>
              <a:rPr lang="ru-RU" sz="2800" b="1" dirty="0"/>
              <a:t>900</a:t>
            </a:r>
            <a:r>
              <a:rPr lang="ru-RU" sz="1600" dirty="0"/>
              <a:t> педагогов</a:t>
            </a:r>
            <a:br>
              <a:rPr lang="ru-RU" sz="1600" dirty="0"/>
            </a:br>
            <a:endParaRPr lang="ru-RU" sz="1600" i="1" dirty="0">
              <a:solidFill>
                <a:srgbClr val="182C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482" y="37361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2 900</a:t>
            </a:r>
            <a:r>
              <a:rPr lang="ru-RU" dirty="0"/>
              <a:t> медиков</a:t>
            </a:r>
            <a:br>
              <a:rPr lang="ru-RU" dirty="0"/>
            </a:br>
            <a:r>
              <a:rPr lang="ru-RU" sz="2800" b="1" dirty="0"/>
              <a:t>2 800</a:t>
            </a:r>
            <a:r>
              <a:rPr lang="ru-RU" sz="2800" dirty="0"/>
              <a:t> </a:t>
            </a:r>
            <a:r>
              <a:rPr lang="ru-RU" dirty="0"/>
              <a:t>аграриев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47146" y="2142724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11510"/>
            <a:ext cx="4922847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640" y="556977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одаренной молодежи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3083" y="1947428"/>
            <a:ext cx="453650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i="1" dirty="0"/>
              <a:t>2024 </a:t>
            </a:r>
            <a:r>
              <a:rPr lang="ru-RU" b="1" i="1" dirty="0" smtClean="0"/>
              <a:t>год</a:t>
            </a:r>
            <a:r>
              <a:rPr lang="ru-RU" dirty="0"/>
              <a:t/>
            </a:r>
            <a:br>
              <a:rPr lang="ru-RU" dirty="0"/>
            </a:br>
            <a:r>
              <a:rPr lang="ru-RU" sz="2500" b="1" dirty="0" smtClean="0">
                <a:solidFill>
                  <a:srgbClr val="182C7F"/>
                </a:solidFill>
              </a:rPr>
              <a:t>689</a:t>
            </a:r>
            <a:r>
              <a:rPr lang="ru-RU" dirty="0"/>
              <a:t> одаренных </a:t>
            </a:r>
            <a:r>
              <a:rPr lang="ru-RU" dirty="0" smtClean="0"/>
              <a:t>учащихся, студентов, и курсантов и </a:t>
            </a:r>
            <a:r>
              <a:rPr lang="ru-RU" sz="2500" b="1" dirty="0" smtClean="0">
                <a:solidFill>
                  <a:srgbClr val="182C7F"/>
                </a:solidFill>
              </a:rPr>
              <a:t>49 </a:t>
            </a:r>
            <a:r>
              <a:rPr lang="ru-RU" dirty="0">
                <a:solidFill>
                  <a:prstClr val="black"/>
                </a:solidFill>
              </a:rPr>
              <a:t>педагогов-наставников </a:t>
            </a:r>
            <a:r>
              <a:rPr lang="ru-RU" dirty="0" smtClean="0"/>
              <a:t>поощрены </a:t>
            </a:r>
            <a:r>
              <a:rPr lang="ru-RU" dirty="0"/>
              <a:t>Президентским фондом</a:t>
            </a:r>
            <a:br>
              <a:rPr lang="ru-RU" dirty="0"/>
            </a:br>
            <a:endParaRPr lang="ru-RU" dirty="0"/>
          </a:p>
          <a:p>
            <a:pPr>
              <a:lnSpc>
                <a:spcPts val="2300"/>
              </a:lnSpc>
            </a:pPr>
            <a:endParaRPr lang="ru-RU" b="1" i="1" dirty="0" smtClean="0"/>
          </a:p>
          <a:p>
            <a:pPr>
              <a:lnSpc>
                <a:spcPts val="2300"/>
              </a:lnSpc>
            </a:pPr>
            <a:r>
              <a:rPr lang="ru-RU" b="1" i="1" dirty="0" smtClean="0"/>
              <a:t>2025 год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/>
              <a:t>банке данных одаренной молодежи:</a:t>
            </a:r>
            <a:br>
              <a:rPr lang="ru-RU" dirty="0"/>
            </a:br>
            <a:r>
              <a:rPr lang="ru-RU" sz="3000" b="1" dirty="0">
                <a:solidFill>
                  <a:srgbClr val="182C7F"/>
                </a:solidFill>
              </a:rPr>
              <a:t>3 145</a:t>
            </a:r>
            <a:r>
              <a:rPr lang="ru-RU" dirty="0"/>
              <a:t> 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8823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627534"/>
            <a:ext cx="475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 smtClean="0">
                <a:solidFill>
                  <a:schemeClr val="bg1"/>
                </a:solidFill>
              </a:rPr>
              <a:t>В </a:t>
            </a:r>
            <a:r>
              <a:rPr lang="ru-RU" sz="2800" b="1" i="1" dirty="0">
                <a:solidFill>
                  <a:schemeClr val="bg1"/>
                </a:solidFill>
              </a:rPr>
              <a:t>ближайшее время мы серьезно еще раз подойдем к некоторым проблемным вопросам образования. Система будет, прямо скажу, серьезно подрегулирована и </a:t>
            </a:r>
            <a:r>
              <a:rPr lang="ru-RU" sz="2800" b="1" i="1" dirty="0" err="1">
                <a:solidFill>
                  <a:schemeClr val="bg1"/>
                </a:solidFill>
              </a:rPr>
              <a:t>поднастроена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314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22699" y="185868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921318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20 июня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0348"/>
            <a:ext cx="5904656" cy="8007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0281" y="5768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ПОТЕНЦИАЛ БЕЛАРУСИ*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i="1" dirty="0" smtClean="0">
                <a:solidFill>
                  <a:schemeClr val="bg1"/>
                </a:solidFill>
              </a:rPr>
              <a:t>*2024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76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Подготовка научных кадров:</a:t>
            </a:r>
            <a:r>
              <a:rPr lang="ru-RU" dirty="0"/>
              <a:t/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4 400</a:t>
            </a:r>
            <a:r>
              <a:rPr lang="ru-RU" dirty="0"/>
              <a:t> аспирантов (выпуск: </a:t>
            </a:r>
            <a:r>
              <a:rPr lang="ru-RU" b="1" dirty="0"/>
              <a:t>757</a:t>
            </a:r>
            <a:r>
              <a:rPr lang="ru-RU" dirty="0"/>
              <a:t>)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594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dirty="0"/>
              <a:t>докторанта (выпуск: </a:t>
            </a:r>
            <a:r>
              <a:rPr lang="ru-RU" b="1" dirty="0"/>
              <a:t>153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431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Защиты диссертаций: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48</a:t>
            </a:r>
            <a:r>
              <a:rPr lang="ru-RU" dirty="0"/>
              <a:t> новых докторов наук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308</a:t>
            </a:r>
            <a:r>
              <a:rPr lang="ru-RU" dirty="0"/>
              <a:t> новых кандидатов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6059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Научные исследования: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27 </a:t>
            </a:r>
            <a:r>
              <a:rPr lang="ru-RU" sz="2300" b="1" dirty="0">
                <a:solidFill>
                  <a:srgbClr val="182C7F"/>
                </a:solidFill>
              </a:rPr>
              <a:t>400</a:t>
            </a:r>
            <a:r>
              <a:rPr lang="ru-RU" dirty="0"/>
              <a:t> исследователей в </a:t>
            </a:r>
            <a:r>
              <a:rPr lang="ru-RU" b="1" dirty="0"/>
              <a:t>463</a:t>
            </a:r>
            <a:r>
              <a:rPr lang="ru-RU" dirty="0"/>
              <a:t> организациях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513</a:t>
            </a:r>
            <a:r>
              <a:rPr lang="ru-RU" dirty="0"/>
              <a:t> докторов </a:t>
            </a:r>
            <a:r>
              <a:rPr lang="ru-RU" dirty="0" smtClean="0"/>
              <a:t>наук 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2 717</a:t>
            </a:r>
            <a:r>
              <a:rPr lang="ru-RU" dirty="0"/>
              <a:t> кандидатов наук</a:t>
            </a:r>
          </a:p>
        </p:txBody>
      </p:sp>
    </p:spTree>
    <p:extLst>
      <p:ext uri="{BB962C8B-B14F-4D97-AF65-F5344CB8AC3E}">
        <p14:creationId xmlns:p14="http://schemas.microsoft.com/office/powerpoint/2010/main" val="101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анализу</a:t>
            </a:r>
            <a:r>
              <a:rPr kumimoji="0" lang="ru-RU" sz="1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 Национальной академии наук Беларуси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8542</TotalTime>
  <Words>204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414</cp:revision>
  <dcterms:created xsi:type="dcterms:W3CDTF">2024-07-24T10:48:12Z</dcterms:created>
  <dcterms:modified xsi:type="dcterms:W3CDTF">2025-08-18T08:37:47Z</dcterms:modified>
</cp:coreProperties>
</file>